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4" r:id="rId1"/>
  </p:sldMasterIdLst>
  <p:notesMasterIdLst>
    <p:notesMasterId r:id="rId14"/>
  </p:notesMasterIdLst>
  <p:sldIdLst>
    <p:sldId id="360" r:id="rId2"/>
    <p:sldId id="396" r:id="rId3"/>
    <p:sldId id="387" r:id="rId4"/>
    <p:sldId id="390" r:id="rId5"/>
    <p:sldId id="366" r:id="rId6"/>
    <p:sldId id="404" r:id="rId7"/>
    <p:sldId id="402" r:id="rId8"/>
    <p:sldId id="397" r:id="rId9"/>
    <p:sldId id="403" r:id="rId10"/>
    <p:sldId id="386" r:id="rId11"/>
    <p:sldId id="377" r:id="rId12"/>
    <p:sldId id="3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525"/>
    <a:srgbClr val="008000"/>
    <a:srgbClr val="FF9900"/>
    <a:srgbClr val="FF5B5B"/>
    <a:srgbClr val="E5633B"/>
    <a:srgbClr val="FFFF99"/>
    <a:srgbClr val="D20000"/>
    <a:srgbClr val="E20000"/>
    <a:srgbClr val="CEC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8" autoAdjust="0"/>
    <p:restoredTop sz="94391" autoAdjust="0"/>
  </p:normalViewPr>
  <p:slideViewPr>
    <p:cSldViewPr snapToGrid="0">
      <p:cViewPr varScale="1">
        <p:scale>
          <a:sx n="97" d="100"/>
          <a:sy n="97" d="100"/>
        </p:scale>
        <p:origin x="822" y="3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4245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6486B-0C5E-439C-96E3-2E88A5A48CC1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80A5456-82EF-4F02-99A0-0913275457A4}">
      <dgm:prSet custT="1"/>
      <dgm:spPr/>
      <dgm:t>
        <a:bodyPr/>
        <a:lstStyle/>
        <a:p>
          <a:r>
            <a:rPr lang="en-GB" sz="6000" b="1" dirty="0">
              <a:solidFill>
                <a:srgbClr val="FFFF00"/>
              </a:solidFill>
            </a:rPr>
            <a:t>Weekly Lunch Club</a:t>
          </a:r>
          <a:endParaRPr lang="en-US" sz="6000" dirty="0">
            <a:solidFill>
              <a:srgbClr val="FFFF00"/>
            </a:solidFill>
          </a:endParaRPr>
        </a:p>
      </dgm:t>
    </dgm:pt>
    <dgm:pt modelId="{A74D0EBA-5826-4641-9BAD-37019C76DA02}" type="parTrans" cxnId="{F0CAED89-0739-46E9-852E-D8BE37F04BD3}">
      <dgm:prSet/>
      <dgm:spPr/>
      <dgm:t>
        <a:bodyPr/>
        <a:lstStyle/>
        <a:p>
          <a:endParaRPr lang="en-US"/>
        </a:p>
      </dgm:t>
    </dgm:pt>
    <dgm:pt modelId="{8CCF2F7D-FB6B-4989-A9F6-92A436D49971}" type="sibTrans" cxnId="{F0CAED89-0739-46E9-852E-D8BE37F04BD3}">
      <dgm:prSet/>
      <dgm:spPr/>
      <dgm:t>
        <a:bodyPr/>
        <a:lstStyle/>
        <a:p>
          <a:endParaRPr lang="en-US"/>
        </a:p>
      </dgm:t>
    </dgm:pt>
    <dgm:pt modelId="{971C8B80-C2CD-4C0D-A121-ECD614B370C0}">
      <dgm:prSet custT="1"/>
      <dgm:spPr/>
      <dgm:t>
        <a:bodyPr/>
        <a:lstStyle/>
        <a:p>
          <a:r>
            <a:rPr lang="en-GB" sz="2400" dirty="0"/>
            <a:t>Is also on </a:t>
          </a:r>
          <a:r>
            <a:rPr lang="en-GB" sz="5400" b="1" dirty="0">
              <a:solidFill>
                <a:srgbClr val="FFFF00"/>
              </a:solidFill>
            </a:rPr>
            <a:t>every</a:t>
          </a:r>
          <a:r>
            <a:rPr lang="en-GB" sz="2400" dirty="0"/>
            <a:t> Thursday in the Old Schoolroom at 12 noon.</a:t>
          </a:r>
          <a:endParaRPr lang="en-US" sz="2400" dirty="0"/>
        </a:p>
      </dgm:t>
    </dgm:pt>
    <dgm:pt modelId="{FE809349-C10A-4F3B-B042-D0606C8958FC}" type="parTrans" cxnId="{522DB358-2FFC-4B6B-87C7-97192338C46E}">
      <dgm:prSet/>
      <dgm:spPr/>
      <dgm:t>
        <a:bodyPr/>
        <a:lstStyle/>
        <a:p>
          <a:endParaRPr lang="en-US"/>
        </a:p>
      </dgm:t>
    </dgm:pt>
    <dgm:pt modelId="{CE05CD0D-4121-4F38-9976-B81F977799FA}" type="sibTrans" cxnId="{522DB358-2FFC-4B6B-87C7-97192338C46E}">
      <dgm:prSet/>
      <dgm:spPr/>
      <dgm:t>
        <a:bodyPr/>
        <a:lstStyle/>
        <a:p>
          <a:endParaRPr lang="en-US"/>
        </a:p>
      </dgm:t>
    </dgm:pt>
    <dgm:pt modelId="{5145A108-BBEA-4BE3-A4B7-5F287BD8AC82}">
      <dgm:prSet/>
      <dgm:spPr/>
      <dgm:t>
        <a:bodyPr/>
        <a:lstStyle/>
        <a:p>
          <a:r>
            <a:rPr lang="en-GB" dirty="0">
              <a:solidFill>
                <a:schemeClr val="bg1"/>
              </a:solidFill>
            </a:rPr>
            <a:t>~Friendly chat, soup, choice of 4 sandwiches made to order and cake or dessert. Light- hearted quiz.  Very easy going.  No need to book.</a:t>
          </a:r>
          <a:endParaRPr lang="en-US" dirty="0">
            <a:solidFill>
              <a:schemeClr val="bg1"/>
            </a:solidFill>
          </a:endParaRPr>
        </a:p>
      </dgm:t>
    </dgm:pt>
    <dgm:pt modelId="{41120AC1-2C99-46B5-A03C-56B57CF83034}" type="parTrans" cxnId="{189C7971-F5A1-4301-95A7-585F1880309A}">
      <dgm:prSet/>
      <dgm:spPr/>
      <dgm:t>
        <a:bodyPr/>
        <a:lstStyle/>
        <a:p>
          <a:endParaRPr lang="en-US"/>
        </a:p>
      </dgm:t>
    </dgm:pt>
    <dgm:pt modelId="{5EE11695-76B2-47DE-8D64-F396F6E5C444}" type="sibTrans" cxnId="{189C7971-F5A1-4301-95A7-585F1880309A}">
      <dgm:prSet/>
      <dgm:spPr/>
      <dgm:t>
        <a:bodyPr/>
        <a:lstStyle/>
        <a:p>
          <a:endParaRPr lang="en-US"/>
        </a:p>
      </dgm:t>
    </dgm:pt>
    <dgm:pt modelId="{D776A541-D102-4428-996B-35E4EF8C705A}">
      <dgm:prSet custT="1"/>
      <dgm:spPr/>
      <dgm:t>
        <a:bodyPr/>
        <a:lstStyle/>
        <a:p>
          <a:r>
            <a:rPr lang="en-GB" sz="3200" b="1" dirty="0">
              <a:solidFill>
                <a:srgbClr val="FFFF00"/>
              </a:solidFill>
            </a:rPr>
            <a:t>Only £4 per head</a:t>
          </a:r>
          <a:endParaRPr lang="en-US" sz="3200" b="1" dirty="0">
            <a:solidFill>
              <a:srgbClr val="FFFF00"/>
            </a:solidFill>
          </a:endParaRPr>
        </a:p>
      </dgm:t>
    </dgm:pt>
    <dgm:pt modelId="{C49CFB2F-5590-4B16-802D-1B8B99AC06C1}" type="parTrans" cxnId="{485C6B30-8C45-4E98-8055-F61E502F2ECA}">
      <dgm:prSet/>
      <dgm:spPr/>
      <dgm:t>
        <a:bodyPr/>
        <a:lstStyle/>
        <a:p>
          <a:endParaRPr lang="en-US"/>
        </a:p>
      </dgm:t>
    </dgm:pt>
    <dgm:pt modelId="{A223583B-250A-4B2E-AF60-2F34DEAC3272}" type="sibTrans" cxnId="{485C6B30-8C45-4E98-8055-F61E502F2ECA}">
      <dgm:prSet/>
      <dgm:spPr/>
      <dgm:t>
        <a:bodyPr/>
        <a:lstStyle/>
        <a:p>
          <a:endParaRPr lang="en-US"/>
        </a:p>
      </dgm:t>
    </dgm:pt>
    <dgm:pt modelId="{7A835CC5-5308-4FBA-A661-2D6A6A91979A}" type="pres">
      <dgm:prSet presAssocID="{B5F6486B-0C5E-439C-96E3-2E88A5A48CC1}" presName="diagram" presStyleCnt="0">
        <dgm:presLayoutVars>
          <dgm:dir/>
          <dgm:resizeHandles val="exact"/>
        </dgm:presLayoutVars>
      </dgm:prSet>
      <dgm:spPr/>
    </dgm:pt>
    <dgm:pt modelId="{33A7B1EB-7AB5-420D-BB3D-387AB4CF9E7B}" type="pres">
      <dgm:prSet presAssocID="{E80A5456-82EF-4F02-99A0-0913275457A4}" presName="node" presStyleLbl="node1" presStyleIdx="0" presStyleCnt="4" custScaleX="244277" custScaleY="290174" custLinFactNeighborX="-21407" custLinFactNeighborY="-1492">
        <dgm:presLayoutVars>
          <dgm:bulletEnabled val="1"/>
        </dgm:presLayoutVars>
      </dgm:prSet>
      <dgm:spPr/>
    </dgm:pt>
    <dgm:pt modelId="{B1C89940-55FC-4C20-AF91-321833C96C11}" type="pres">
      <dgm:prSet presAssocID="{8CCF2F7D-FB6B-4989-A9F6-92A436D49971}" presName="sibTrans" presStyleLbl="sibTrans2D1" presStyleIdx="0" presStyleCnt="3"/>
      <dgm:spPr/>
    </dgm:pt>
    <dgm:pt modelId="{FA07F0F9-8A2F-4168-9C25-B94F52BF785B}" type="pres">
      <dgm:prSet presAssocID="{8CCF2F7D-FB6B-4989-A9F6-92A436D49971}" presName="connectorText" presStyleLbl="sibTrans2D1" presStyleIdx="0" presStyleCnt="3"/>
      <dgm:spPr/>
    </dgm:pt>
    <dgm:pt modelId="{F26EACF1-4284-4FC2-8B63-BEF25EB40846}" type="pres">
      <dgm:prSet presAssocID="{971C8B80-C2CD-4C0D-A121-ECD614B370C0}" presName="node" presStyleLbl="node1" presStyleIdx="1" presStyleCnt="4" custScaleX="123953" custScaleY="192329">
        <dgm:presLayoutVars>
          <dgm:bulletEnabled val="1"/>
        </dgm:presLayoutVars>
      </dgm:prSet>
      <dgm:spPr/>
    </dgm:pt>
    <dgm:pt modelId="{7E2C103B-FA18-412C-8365-7052A598C3EC}" type="pres">
      <dgm:prSet presAssocID="{CE05CD0D-4121-4F38-9976-B81F977799FA}" presName="sibTrans" presStyleLbl="sibTrans2D1" presStyleIdx="1" presStyleCnt="3"/>
      <dgm:spPr/>
    </dgm:pt>
    <dgm:pt modelId="{031104A8-139E-4AD5-8586-42DA748CAB06}" type="pres">
      <dgm:prSet presAssocID="{CE05CD0D-4121-4F38-9976-B81F977799FA}" presName="connectorText" presStyleLbl="sibTrans2D1" presStyleIdx="1" presStyleCnt="3"/>
      <dgm:spPr/>
    </dgm:pt>
    <dgm:pt modelId="{EC1DA048-AF44-41AE-9B6D-CA52A59140C7}" type="pres">
      <dgm:prSet presAssocID="{5145A108-BBEA-4BE3-A4B7-5F287BD8AC82}" presName="node" presStyleLbl="node1" presStyleIdx="2" presStyleCnt="4" custScaleX="174055" custScaleY="150910">
        <dgm:presLayoutVars>
          <dgm:bulletEnabled val="1"/>
        </dgm:presLayoutVars>
      </dgm:prSet>
      <dgm:spPr/>
    </dgm:pt>
    <dgm:pt modelId="{38E34009-7EAF-4942-BC06-0AE5B0E64226}" type="pres">
      <dgm:prSet presAssocID="{5EE11695-76B2-47DE-8D64-F396F6E5C444}" presName="sibTrans" presStyleLbl="sibTrans2D1" presStyleIdx="2" presStyleCnt="3"/>
      <dgm:spPr/>
    </dgm:pt>
    <dgm:pt modelId="{97CF9C73-2C4B-49E9-BC0A-9696A25A9003}" type="pres">
      <dgm:prSet presAssocID="{5EE11695-76B2-47DE-8D64-F396F6E5C444}" presName="connectorText" presStyleLbl="sibTrans2D1" presStyleIdx="2" presStyleCnt="3"/>
      <dgm:spPr/>
    </dgm:pt>
    <dgm:pt modelId="{CB0101F1-23F0-49E0-A9FA-AA7F5F821ED7}" type="pres">
      <dgm:prSet presAssocID="{D776A541-D102-4428-996B-35E4EF8C705A}" presName="node" presStyleLbl="node1" presStyleIdx="3" presStyleCnt="4" custScaleX="119882" custScaleY="138886" custLinFactNeighborX="-42652" custLinFactNeighborY="2940">
        <dgm:presLayoutVars>
          <dgm:bulletEnabled val="1"/>
        </dgm:presLayoutVars>
      </dgm:prSet>
      <dgm:spPr/>
    </dgm:pt>
  </dgm:ptLst>
  <dgm:cxnLst>
    <dgm:cxn modelId="{476F6907-1AC1-4C99-9199-929F4497A281}" type="presOf" srcId="{CE05CD0D-4121-4F38-9976-B81F977799FA}" destId="{031104A8-139E-4AD5-8586-42DA748CAB06}" srcOrd="1" destOrd="0" presId="urn:microsoft.com/office/officeart/2005/8/layout/process5"/>
    <dgm:cxn modelId="{3D514E27-7E70-4F6C-AB99-3C9B5539C6FD}" type="presOf" srcId="{5EE11695-76B2-47DE-8D64-F396F6E5C444}" destId="{97CF9C73-2C4B-49E9-BC0A-9696A25A9003}" srcOrd="1" destOrd="0" presId="urn:microsoft.com/office/officeart/2005/8/layout/process5"/>
    <dgm:cxn modelId="{90701429-DE21-4DFD-A763-64117AFB5FF5}" type="presOf" srcId="{E80A5456-82EF-4F02-99A0-0913275457A4}" destId="{33A7B1EB-7AB5-420D-BB3D-387AB4CF9E7B}" srcOrd="0" destOrd="0" presId="urn:microsoft.com/office/officeart/2005/8/layout/process5"/>
    <dgm:cxn modelId="{485C6B30-8C45-4E98-8055-F61E502F2ECA}" srcId="{B5F6486B-0C5E-439C-96E3-2E88A5A48CC1}" destId="{D776A541-D102-4428-996B-35E4EF8C705A}" srcOrd="3" destOrd="0" parTransId="{C49CFB2F-5590-4B16-802D-1B8B99AC06C1}" sibTransId="{A223583B-250A-4B2E-AF60-2F34DEAC3272}"/>
    <dgm:cxn modelId="{619FA630-31A5-4BFF-BA1E-527945022C48}" type="presOf" srcId="{B5F6486B-0C5E-439C-96E3-2E88A5A48CC1}" destId="{7A835CC5-5308-4FBA-A661-2D6A6A91979A}" srcOrd="0" destOrd="0" presId="urn:microsoft.com/office/officeart/2005/8/layout/process5"/>
    <dgm:cxn modelId="{FB066371-0F15-4224-983C-2E92CD0D1DF7}" type="presOf" srcId="{8CCF2F7D-FB6B-4989-A9F6-92A436D49971}" destId="{B1C89940-55FC-4C20-AF91-321833C96C11}" srcOrd="0" destOrd="0" presId="urn:microsoft.com/office/officeart/2005/8/layout/process5"/>
    <dgm:cxn modelId="{189C7971-F5A1-4301-95A7-585F1880309A}" srcId="{B5F6486B-0C5E-439C-96E3-2E88A5A48CC1}" destId="{5145A108-BBEA-4BE3-A4B7-5F287BD8AC82}" srcOrd="2" destOrd="0" parTransId="{41120AC1-2C99-46B5-A03C-56B57CF83034}" sibTransId="{5EE11695-76B2-47DE-8D64-F396F6E5C444}"/>
    <dgm:cxn modelId="{30AE4677-ECA6-4322-8C8B-3BB7CDE140E5}" type="presOf" srcId="{5145A108-BBEA-4BE3-A4B7-5F287BD8AC82}" destId="{EC1DA048-AF44-41AE-9B6D-CA52A59140C7}" srcOrd="0" destOrd="0" presId="urn:microsoft.com/office/officeart/2005/8/layout/process5"/>
    <dgm:cxn modelId="{522DB358-2FFC-4B6B-87C7-97192338C46E}" srcId="{B5F6486B-0C5E-439C-96E3-2E88A5A48CC1}" destId="{971C8B80-C2CD-4C0D-A121-ECD614B370C0}" srcOrd="1" destOrd="0" parTransId="{FE809349-C10A-4F3B-B042-D0606C8958FC}" sibTransId="{CE05CD0D-4121-4F38-9976-B81F977799FA}"/>
    <dgm:cxn modelId="{B3C8F386-544F-4778-B3C2-D175A8BC11D2}" type="presOf" srcId="{D776A541-D102-4428-996B-35E4EF8C705A}" destId="{CB0101F1-23F0-49E0-A9FA-AA7F5F821ED7}" srcOrd="0" destOrd="0" presId="urn:microsoft.com/office/officeart/2005/8/layout/process5"/>
    <dgm:cxn modelId="{F0CAED89-0739-46E9-852E-D8BE37F04BD3}" srcId="{B5F6486B-0C5E-439C-96E3-2E88A5A48CC1}" destId="{E80A5456-82EF-4F02-99A0-0913275457A4}" srcOrd="0" destOrd="0" parTransId="{A74D0EBA-5826-4641-9BAD-37019C76DA02}" sibTransId="{8CCF2F7D-FB6B-4989-A9F6-92A436D49971}"/>
    <dgm:cxn modelId="{2C09CF8C-6AC1-46C1-A176-32AF82C0F612}" type="presOf" srcId="{971C8B80-C2CD-4C0D-A121-ECD614B370C0}" destId="{F26EACF1-4284-4FC2-8B63-BEF25EB40846}" srcOrd="0" destOrd="0" presId="urn:microsoft.com/office/officeart/2005/8/layout/process5"/>
    <dgm:cxn modelId="{2BE2BCC3-3869-4C71-8E16-B677EF286C2E}" type="presOf" srcId="{8CCF2F7D-FB6B-4989-A9F6-92A436D49971}" destId="{FA07F0F9-8A2F-4168-9C25-B94F52BF785B}" srcOrd="1" destOrd="0" presId="urn:microsoft.com/office/officeart/2005/8/layout/process5"/>
    <dgm:cxn modelId="{8237B3C7-B23C-4861-BEB7-8171812C6D5B}" type="presOf" srcId="{5EE11695-76B2-47DE-8D64-F396F6E5C444}" destId="{38E34009-7EAF-4942-BC06-0AE5B0E64226}" srcOrd="0" destOrd="0" presId="urn:microsoft.com/office/officeart/2005/8/layout/process5"/>
    <dgm:cxn modelId="{222E70D9-64FE-4CDC-9BB3-9540E83ACDA5}" type="presOf" srcId="{CE05CD0D-4121-4F38-9976-B81F977799FA}" destId="{7E2C103B-FA18-412C-8365-7052A598C3EC}" srcOrd="0" destOrd="0" presId="urn:microsoft.com/office/officeart/2005/8/layout/process5"/>
    <dgm:cxn modelId="{761CC452-1893-42F0-A236-F9790F0EB03F}" type="presParOf" srcId="{7A835CC5-5308-4FBA-A661-2D6A6A91979A}" destId="{33A7B1EB-7AB5-420D-BB3D-387AB4CF9E7B}" srcOrd="0" destOrd="0" presId="urn:microsoft.com/office/officeart/2005/8/layout/process5"/>
    <dgm:cxn modelId="{1BA8900A-C076-424E-B299-3185CE637124}" type="presParOf" srcId="{7A835CC5-5308-4FBA-A661-2D6A6A91979A}" destId="{B1C89940-55FC-4C20-AF91-321833C96C11}" srcOrd="1" destOrd="0" presId="urn:microsoft.com/office/officeart/2005/8/layout/process5"/>
    <dgm:cxn modelId="{79790251-1A4B-4FAD-A17A-0F5C7C03E403}" type="presParOf" srcId="{B1C89940-55FC-4C20-AF91-321833C96C11}" destId="{FA07F0F9-8A2F-4168-9C25-B94F52BF785B}" srcOrd="0" destOrd="0" presId="urn:microsoft.com/office/officeart/2005/8/layout/process5"/>
    <dgm:cxn modelId="{1AD158D6-A7E4-4A02-9799-D0DA64AC175C}" type="presParOf" srcId="{7A835CC5-5308-4FBA-A661-2D6A6A91979A}" destId="{F26EACF1-4284-4FC2-8B63-BEF25EB40846}" srcOrd="2" destOrd="0" presId="urn:microsoft.com/office/officeart/2005/8/layout/process5"/>
    <dgm:cxn modelId="{BF4663ED-3A74-4C9C-A936-028EE44DF160}" type="presParOf" srcId="{7A835CC5-5308-4FBA-A661-2D6A6A91979A}" destId="{7E2C103B-FA18-412C-8365-7052A598C3EC}" srcOrd="3" destOrd="0" presId="urn:microsoft.com/office/officeart/2005/8/layout/process5"/>
    <dgm:cxn modelId="{0991CA2A-2807-4EF7-A105-D0C460C1C97E}" type="presParOf" srcId="{7E2C103B-FA18-412C-8365-7052A598C3EC}" destId="{031104A8-139E-4AD5-8586-42DA748CAB06}" srcOrd="0" destOrd="0" presId="urn:microsoft.com/office/officeart/2005/8/layout/process5"/>
    <dgm:cxn modelId="{B68BE141-2A2B-4EC3-8A82-8A24EB33B874}" type="presParOf" srcId="{7A835CC5-5308-4FBA-A661-2D6A6A91979A}" destId="{EC1DA048-AF44-41AE-9B6D-CA52A59140C7}" srcOrd="4" destOrd="0" presId="urn:microsoft.com/office/officeart/2005/8/layout/process5"/>
    <dgm:cxn modelId="{7A572093-44D0-461E-AF91-69D320E78675}" type="presParOf" srcId="{7A835CC5-5308-4FBA-A661-2D6A6A91979A}" destId="{38E34009-7EAF-4942-BC06-0AE5B0E64226}" srcOrd="5" destOrd="0" presId="urn:microsoft.com/office/officeart/2005/8/layout/process5"/>
    <dgm:cxn modelId="{1F8C7BB9-C583-43DA-8C04-7ABF5B59D755}" type="presParOf" srcId="{38E34009-7EAF-4942-BC06-0AE5B0E64226}" destId="{97CF9C73-2C4B-49E9-BC0A-9696A25A9003}" srcOrd="0" destOrd="0" presId="urn:microsoft.com/office/officeart/2005/8/layout/process5"/>
    <dgm:cxn modelId="{1E3808FD-7469-4AE4-88A5-E81E857AC927}" type="presParOf" srcId="{7A835CC5-5308-4FBA-A661-2D6A6A91979A}" destId="{CB0101F1-23F0-49E0-A9FA-AA7F5F821ED7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7B1EB-7AB5-420D-BB3D-387AB4CF9E7B}">
      <dsp:nvSpPr>
        <dsp:cNvPr id="0" name=""/>
        <dsp:cNvSpPr/>
      </dsp:nvSpPr>
      <dsp:spPr>
        <a:xfrm>
          <a:off x="737248" y="0"/>
          <a:ext cx="5091724" cy="36290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0" b="1" kern="1200" dirty="0">
              <a:solidFill>
                <a:srgbClr val="FFFF00"/>
              </a:solidFill>
            </a:rPr>
            <a:t>Weekly Lunch Club</a:t>
          </a:r>
          <a:endParaRPr lang="en-US" sz="6000" kern="1200" dirty="0">
            <a:solidFill>
              <a:srgbClr val="FFFF00"/>
            </a:solidFill>
          </a:endParaRPr>
        </a:p>
      </dsp:txBody>
      <dsp:txXfrm>
        <a:off x="843539" y="106291"/>
        <a:ext cx="4879142" cy="3416460"/>
      </dsp:txXfrm>
    </dsp:sp>
    <dsp:sp modelId="{B1C89940-55FC-4C20-AF91-321833C96C11}">
      <dsp:nvSpPr>
        <dsp:cNvPr id="0" name=""/>
        <dsp:cNvSpPr/>
      </dsp:nvSpPr>
      <dsp:spPr>
        <a:xfrm rot="769">
          <a:off x="6110566" y="1556763"/>
          <a:ext cx="678384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110566" y="1660132"/>
        <a:ext cx="523304" cy="310160"/>
      </dsp:txXfrm>
    </dsp:sp>
    <dsp:sp modelId="{F26EACF1-4284-4FC2-8B63-BEF25EB40846}">
      <dsp:nvSpPr>
        <dsp:cNvPr id="0" name=""/>
        <dsp:cNvSpPr/>
      </dsp:nvSpPr>
      <dsp:spPr>
        <a:xfrm>
          <a:off x="7108943" y="612991"/>
          <a:ext cx="2583683" cy="2405350"/>
        </a:xfrm>
        <a:prstGeom prst="roundRect">
          <a:avLst>
            <a:gd name="adj" fmla="val 10000"/>
          </a:avLst>
        </a:prstGeom>
        <a:solidFill>
          <a:schemeClr val="accent5">
            <a:hueOff val="1715004"/>
            <a:satOff val="8667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Is also on </a:t>
          </a:r>
          <a:r>
            <a:rPr lang="en-GB" sz="5400" b="1" kern="1200" dirty="0">
              <a:solidFill>
                <a:srgbClr val="FFFF00"/>
              </a:solidFill>
            </a:rPr>
            <a:t>every</a:t>
          </a:r>
          <a:r>
            <a:rPr lang="en-GB" sz="2400" kern="1200" dirty="0"/>
            <a:t> Thursday in the Old Schoolroom at 12 noon.</a:t>
          </a:r>
          <a:endParaRPr lang="en-US" sz="2400" kern="1200" dirty="0"/>
        </a:p>
      </dsp:txBody>
      <dsp:txXfrm>
        <a:off x="7179393" y="683441"/>
        <a:ext cx="2442783" cy="2264450"/>
      </dsp:txXfrm>
    </dsp:sp>
    <dsp:sp modelId="{7E2C103B-FA18-412C-8365-7052A598C3EC}">
      <dsp:nvSpPr>
        <dsp:cNvPr id="0" name=""/>
        <dsp:cNvSpPr/>
      </dsp:nvSpPr>
      <dsp:spPr>
        <a:xfrm rot="5896271">
          <a:off x="7736917" y="3460995"/>
          <a:ext cx="774225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572506"/>
            <a:satOff val="13001"/>
            <a:lumOff val="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-5400000">
        <a:off x="7980104" y="3333156"/>
        <a:ext cx="310160" cy="619145"/>
      </dsp:txXfrm>
    </dsp:sp>
    <dsp:sp modelId="{EC1DA048-AF44-41AE-9B6D-CA52A59140C7}">
      <dsp:nvSpPr>
        <dsp:cNvPr id="0" name=""/>
        <dsp:cNvSpPr/>
      </dsp:nvSpPr>
      <dsp:spPr>
        <a:xfrm>
          <a:off x="6064614" y="4463950"/>
          <a:ext cx="3628012" cy="1887346"/>
        </a:xfrm>
        <a:prstGeom prst="roundRect">
          <a:avLst>
            <a:gd name="adj" fmla="val 10000"/>
          </a:avLst>
        </a:prstGeom>
        <a:solidFill>
          <a:schemeClr val="accent5">
            <a:hueOff val="3430008"/>
            <a:satOff val="17334"/>
            <a:lumOff val="86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bg1"/>
              </a:solidFill>
            </a:rPr>
            <a:t>~Friendly chat, soup, choice of 4 sandwiches made to order and cake or dessert. Light- hearted quiz.  Very easy going.  No need to book.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6119892" y="4519228"/>
        <a:ext cx="3517456" cy="1776790"/>
      </dsp:txXfrm>
    </dsp:sp>
    <dsp:sp modelId="{38E34009-7EAF-4942-BC06-0AE5B0E64226}">
      <dsp:nvSpPr>
        <dsp:cNvPr id="0" name=""/>
        <dsp:cNvSpPr/>
      </dsp:nvSpPr>
      <dsp:spPr>
        <a:xfrm rot="10773591">
          <a:off x="4772499" y="5169511"/>
          <a:ext cx="913112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5145012"/>
            <a:satOff val="26001"/>
            <a:lumOff val="1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4927577" y="5272301"/>
        <a:ext cx="758032" cy="310160"/>
      </dsp:txXfrm>
    </dsp:sp>
    <dsp:sp modelId="{CB0101F1-23F0-49E0-A9FA-AA7F5F821ED7}">
      <dsp:nvSpPr>
        <dsp:cNvPr id="0" name=""/>
        <dsp:cNvSpPr/>
      </dsp:nvSpPr>
      <dsp:spPr>
        <a:xfrm>
          <a:off x="1842984" y="4575907"/>
          <a:ext cx="2498827" cy="1736968"/>
        </a:xfrm>
        <a:prstGeom prst="roundRect">
          <a:avLst>
            <a:gd name="adj" fmla="val 10000"/>
          </a:avLst>
        </a:prstGeom>
        <a:solidFill>
          <a:schemeClr val="accent5">
            <a:hueOff val="5145012"/>
            <a:satOff val="26001"/>
            <a:lumOff val="12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solidFill>
                <a:srgbClr val="FFFF00"/>
              </a:solidFill>
            </a:rPr>
            <a:t>Only £4 per head</a:t>
          </a:r>
          <a:endParaRPr lang="en-US" sz="3200" b="1" kern="1200" dirty="0">
            <a:solidFill>
              <a:srgbClr val="FFFF00"/>
            </a:solidFill>
          </a:endParaRPr>
        </a:p>
      </dsp:txBody>
      <dsp:txXfrm>
        <a:off x="1893858" y="4626781"/>
        <a:ext cx="2397079" cy="1635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85CA3-01E8-4FEC-A602-599C419661F6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42D69-BABA-42E3-A5B1-D5B9E1295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1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F57C0-79F6-7ACD-A78F-C05B7A24D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E7767F-DC12-3761-7E0C-0660E1487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0E4CD3-1BAD-39FC-2523-5C656C0AF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AC86-24A5-CFA7-2678-0156CA943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44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224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BFD11-91DA-0A9D-19BC-A5346D32F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D5F547-8136-32BD-97AC-C1649704C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3CE83D-0FA5-5063-709F-644FC86313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6FBA-5B82-9865-B05F-9767C652F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121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B5632-81E2-3102-5C8E-1505726D4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731B76-F558-AFD2-1286-6CBD02E29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913D7B-E651-96B6-121A-20AE6732B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DB764-0186-6A0A-B702-3C08B7238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929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679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D9E0B-79C6-F9AD-22F8-0B9FE0223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4954DB-6CC6-6F58-D176-DF419860B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6E5C1C-5BEF-0692-B30A-94982676D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A0AB1-C46F-6ACA-7917-FA8CF6251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75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9FACF-03CF-7C8D-F63F-3D33E9543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02D3E1-CE2E-3BC7-651D-93A644E6C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36B876-7C06-DFF1-C77A-5C400AF08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403AF-4431-3508-3BD0-3B72C815B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340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99E39-1C4C-62AF-6B0C-35AB18924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60F25F-49D7-E274-AB6E-7CF6A481F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B8796E-00F3-7311-94E6-4D5AA759B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376F-C114-9293-27FC-2D5C14AF2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85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92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5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87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35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966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864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492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178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510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72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31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5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67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41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2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8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78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A674A-E3DD-47DA-A551-85C313117FF8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6489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  <p:sldLayoutId id="2147484100" r:id="rId16"/>
    <p:sldLayoutId id="214748410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hyperlink" Target="https://openclipart.org/detail/94237/christmas%20ic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2.png"/><Relationship Id="rId9" Type="http://schemas.openxmlformats.org/officeDocument/2006/relationships/hyperlink" Target="https://openclipart.org/detail/173577/christmas-bells-by-gnokii-17357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foto.wuestenigel.com/white-rose-decor-on-glass-vase-with-tableset-flip-2019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freepngimg.com/png/30416-christmas-tree-transparent-backgroun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9A3DD-8DAC-485E-EDAE-0FF3405F29B1}"/>
              </a:ext>
            </a:extLst>
          </p:cNvPr>
          <p:cNvSpPr txBox="1"/>
          <p:nvPr/>
        </p:nvSpPr>
        <p:spPr>
          <a:xfrm>
            <a:off x="241788" y="383084"/>
            <a:ext cx="82889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What’s Ahead for Rayne        Church?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D1C52-C2A6-312E-909A-034FE0B4F742}"/>
              </a:ext>
            </a:extLst>
          </p:cNvPr>
          <p:cNvSpPr txBox="1"/>
          <p:nvPr/>
        </p:nvSpPr>
        <p:spPr>
          <a:xfrm>
            <a:off x="1632536" y="5569329"/>
            <a:ext cx="7449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30th November 2025 </a:t>
            </a:r>
            <a:r>
              <a:rPr lang="en-GB" sz="9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D324E8-2398-C89C-D9EC-46E34FC7BEB7}"/>
              </a:ext>
            </a:extLst>
          </p:cNvPr>
          <p:cNvGrpSpPr/>
          <p:nvPr/>
        </p:nvGrpSpPr>
        <p:grpSpPr>
          <a:xfrm>
            <a:off x="7148145" y="1222143"/>
            <a:ext cx="4735127" cy="4615949"/>
            <a:chOff x="7002137" y="2075329"/>
            <a:chExt cx="4026601" cy="3953204"/>
          </a:xfrm>
        </p:grpSpPr>
        <p:sp>
          <p:nvSpPr>
            <p:cNvPr id="8" name="Flowchart: Decision 7">
              <a:extLst>
                <a:ext uri="{FF2B5EF4-FFF2-40B4-BE49-F238E27FC236}">
                  <a16:creationId xmlns:a16="http://schemas.microsoft.com/office/drawing/2014/main" id="{0EB8BF5F-ADD0-1BAF-82FD-5DF65DA857A4}"/>
                </a:ext>
              </a:extLst>
            </p:cNvPr>
            <p:cNvSpPr/>
            <p:nvPr/>
          </p:nvSpPr>
          <p:spPr>
            <a:xfrm>
              <a:off x="7162800" y="2178424"/>
              <a:ext cx="3702424" cy="3702424"/>
            </a:xfrm>
            <a:prstGeom prst="flowChartDecis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6" name="Picture 5" descr="A stained glass window with a religious image&#10;&#10;AI-generated content may be incorrect.">
              <a:extLst>
                <a:ext uri="{FF2B5EF4-FFF2-40B4-BE49-F238E27FC236}">
                  <a16:creationId xmlns:a16="http://schemas.microsoft.com/office/drawing/2014/main" id="{175C08BC-284E-377A-CD92-E8A747452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137" y="2075329"/>
              <a:ext cx="4026601" cy="3953204"/>
            </a:xfrm>
            <a:prstGeom prst="rect">
              <a:avLst/>
            </a:prstGeom>
          </p:spPr>
        </p:pic>
      </p:grpSp>
      <p:pic>
        <p:nvPicPr>
          <p:cNvPr id="5" name="Great Dream from Heaven">
            <a:hlinkClick r:id="" action="ppaction://media"/>
            <a:extLst>
              <a:ext uri="{FF2B5EF4-FFF2-40B4-BE49-F238E27FC236}">
                <a16:creationId xmlns:a16="http://schemas.microsoft.com/office/drawing/2014/main" id="{81E70743-D965-62E6-0225-1C9BCDD05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1375" y="3254375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B6A24-7CCF-D771-FDC5-8A7941C38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30A3798-67F5-B739-9464-B2F170AE0711}"/>
              </a:ext>
            </a:extLst>
          </p:cNvPr>
          <p:cNvSpPr txBox="1"/>
          <p:nvPr/>
        </p:nvSpPr>
        <p:spPr>
          <a:xfrm>
            <a:off x="6219765" y="-943220"/>
            <a:ext cx="5453008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6600" b="1" dirty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r>
              <a:rPr lang="en-GB" sz="6000" b="1" u="sng" dirty="0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en-GB" sz="4800" b="1" dirty="0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tell your friends and neighbours about our church 100 Club.</a:t>
            </a:r>
          </a:p>
          <a:p>
            <a:pPr algn="ctr"/>
            <a:endParaRPr lang="en-GB" sz="4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Money raised supports our roof appeal.</a:t>
            </a:r>
          </a:p>
        </p:txBody>
      </p:sp>
      <p:pic>
        <p:nvPicPr>
          <p:cNvPr id="4" name="Picture 3" descr="A blue and white logo with a tower">
            <a:extLst>
              <a:ext uri="{FF2B5EF4-FFF2-40B4-BE49-F238E27FC236}">
                <a16:creationId xmlns:a16="http://schemas.microsoft.com/office/drawing/2014/main" id="{7599106A-86FF-95AA-BD59-F729A0693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 t="11457" r="12928" b="10780"/>
          <a:stretch>
            <a:fillRect/>
          </a:stretch>
        </p:blipFill>
        <p:spPr>
          <a:xfrm>
            <a:off x="600838" y="867608"/>
            <a:ext cx="5138426" cy="50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B100B-B495-12C4-A97B-BC5AEA288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A1BBD6-D63E-1895-EA96-A9A3EB4DCFA2}"/>
              </a:ext>
            </a:extLst>
          </p:cNvPr>
          <p:cNvSpPr txBox="1"/>
          <p:nvPr/>
        </p:nvSpPr>
        <p:spPr>
          <a:xfrm>
            <a:off x="1600672" y="3273837"/>
            <a:ext cx="1022060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A 2 year course.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Meeting locally on Weds. evenings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Starts in January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Contact Roman if you are interested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A49B6-5B1F-3E15-696E-4106A4804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516" y="243192"/>
            <a:ext cx="9421553" cy="33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96EA3A-E277-86E9-2BC9-D01803F6745C}"/>
              </a:ext>
            </a:extLst>
          </p:cNvPr>
          <p:cNvSpPr txBox="1"/>
          <p:nvPr/>
        </p:nvSpPr>
        <p:spPr>
          <a:xfrm>
            <a:off x="281354" y="16842"/>
            <a:ext cx="1191064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FF00"/>
                </a:solidFill>
              </a:rPr>
              <a:t>Rayne Sunday Services: all at 9.30 am</a:t>
            </a:r>
          </a:p>
          <a:p>
            <a:endParaRPr lang="en-GB" sz="4000" dirty="0"/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Sunday:  		  Communion with choir</a:t>
            </a:r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Sunday:  		  All-Age Worship</a:t>
            </a:r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Sunday:  		  Communion</a:t>
            </a:r>
          </a:p>
          <a:p>
            <a:pPr defTabSz="3492500"/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 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Sunday:	    Morning Prayer</a:t>
            </a:r>
          </a:p>
          <a:p>
            <a:pPr defTabSz="3492500"/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Sunday</a:t>
            </a:r>
            <a:r>
              <a:rPr lang="en-GB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	Benefice 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in one of the </a:t>
            </a:r>
            <a:r>
              <a:rPr lang="en-GB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	churches</a:t>
            </a:r>
            <a:endParaRPr lang="en-GB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7FADC-93B2-FD3B-5440-9F6B94E2B028}"/>
              </a:ext>
            </a:extLst>
          </p:cNvPr>
          <p:cNvSpPr txBox="1"/>
          <p:nvPr/>
        </p:nvSpPr>
        <p:spPr>
          <a:xfrm>
            <a:off x="3254975" y="5833602"/>
            <a:ext cx="609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</a:rPr>
              <a:t>Everybody is welcome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399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up of wine and bread">
            <a:extLst>
              <a:ext uri="{FF2B5EF4-FFF2-40B4-BE49-F238E27FC236}">
                <a16:creationId xmlns:a16="http://schemas.microsoft.com/office/drawing/2014/main" id="{72A0EB85-9230-BA3A-83B9-D850300F7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8B886-7252-406A-83B9-EF10F633A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8B2BB842-B0DA-404B-956C-2CD8A0B41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2069189-AD07-4DB1-B287-8C97C7996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42C4B92-EA15-42CC-B57E-A5D1BE5E55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3EAAD3FD-579D-461E-A84F-919BD0314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E048EA7A-FB87-411C-863A-C7B4E29A9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AEDBEC7F-49C2-4B64-849D-B57B54136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9E6D773D-ECBE-4AE8-8BCD-22A36A2513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A60FE128-9402-4283-A9C2-C0ECBC8679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933E0E03-6941-428E-9C3B-EC0ADB3AC3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462638AE-82C8-4084-A3B0-21E8534B1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72D506C6-CF8E-492F-9E8C-DD26DE64F6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DA20F7CD-4C44-43C4-81C3-4F8806B080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81BD7532-98F8-475C-AFC1-BB9C4BE40F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id="{AF71A4B3-A976-4FDE-90C5-3E0B92C5CB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Line 16">
                <a:extLst>
                  <a:ext uri="{FF2B5EF4-FFF2-40B4-BE49-F238E27FC236}">
                    <a16:creationId xmlns:a16="http://schemas.microsoft.com/office/drawing/2014/main" id="{6BD1440F-413F-4241-BBC5-C88EB9638D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204E6A45-2C62-407F-84BA-0E3E67EAF8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802A21D8-72D1-48F4-9C7B-93A5538FE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5B318E52-5DB8-4322-8F70-FE1F0DCC69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id="{30A63629-8F8B-4EF8-9316-35303E2F45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Rectangle 21">
                <a:extLst>
                  <a:ext uri="{FF2B5EF4-FFF2-40B4-BE49-F238E27FC236}">
                    <a16:creationId xmlns:a16="http://schemas.microsoft.com/office/drawing/2014/main" id="{0FD32AE1-C11C-4C07-B369-B4A63512B9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5BBDA613-4841-4952-B6FC-2689598DDF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9A997CE6-0712-4BFA-A649-F785F917CF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AB55CAB2-D520-4D7D-B8B3-4A5818F4D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FA07FA99-2050-4186-AC4F-5113AD6365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E021A5C0-CE5C-4BF9-87D1-873DA19BA6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2446632D-83E2-4D87-AFF8-78E409BC1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31D51BB6-32B6-4A3D-B3C4-7EA2E9D07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0AD9C66C-A8BF-444B-BFCF-C83401AACF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7CDEC8C3-F5E7-4C0F-9016-211247C91B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A50D25A3-6CBF-437F-BADA-11E7389D58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E9FE7C8-1F33-4EEA-9EA2-7A911853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E891773F-76C9-40AB-AC40-949C7CA87D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91AF97D2-4726-4A70-AF56-F370B0411A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BC91F1A9-A171-4B0A-9D5F-5AC376DBA4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id="{0D42F1C8-007A-4677-B02E-F17A1A9FEA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DDF1ECBD-42A4-4E8D-AAE1-4E403DDE54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BFE3DA60-FEB0-4F12-9B44-4B64344CF8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86EDEE76-C32D-4086-BD5B-7DECB435E3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EC0AB7A0-59E3-425B-B20B-B52A023D39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CAE96194-624E-41DC-B894-B601596559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A8DFD735-109E-4AED-AEC7-4F73328BF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ADFE81-AD73-6A9B-317F-3290DD8E5DD1}"/>
              </a:ext>
            </a:extLst>
          </p:cNvPr>
          <p:cNvSpPr txBox="1"/>
          <p:nvPr/>
        </p:nvSpPr>
        <p:spPr>
          <a:xfrm>
            <a:off x="935037" y="1539875"/>
            <a:ext cx="6645052" cy="6087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SzPct val="125000"/>
            </a:pPr>
            <a:r>
              <a:rPr lang="en-US" sz="7100" b="1" dirty="0">
                <a:solidFill>
                  <a:srgbClr val="FFFF00"/>
                </a:solidFill>
              </a:rPr>
              <a:t>Christmas     Lunch Club</a:t>
            </a:r>
            <a:endParaRPr lang="en-US" sz="2800" b="1" dirty="0">
              <a:solidFill>
                <a:srgbClr val="FFFF00"/>
              </a:solidFill>
            </a:endParaRP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GB" sz="3200" b="1" dirty="0"/>
          </a:p>
          <a:p>
            <a:r>
              <a:rPr lang="en-GB" sz="3200" b="1" dirty="0"/>
              <a:t>Thursday 18th December</a:t>
            </a:r>
            <a:endParaRPr lang="en-GB" sz="3200" dirty="0"/>
          </a:p>
          <a:p>
            <a:r>
              <a:rPr lang="en-GB" sz="3200" dirty="0"/>
              <a:t>· Turkey, ham and all the trimmings</a:t>
            </a:r>
          </a:p>
          <a:p>
            <a:r>
              <a:rPr lang="en-GB" sz="3200" dirty="0"/>
              <a:t>· A choice of seasonal home made desserts</a:t>
            </a:r>
          </a:p>
          <a:p>
            <a:r>
              <a:rPr lang="en-GB" sz="3200" dirty="0"/>
              <a:t>Just a few spaces left, please see Yvonne.</a:t>
            </a:r>
          </a:p>
          <a:p>
            <a:r>
              <a:rPr lang="en-GB" sz="3200" dirty="0"/>
              <a:t> 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Picture 3" descr="A plate of food on a table&#10;&#10;AI-generated content may be incorrect.">
            <a:extLst>
              <a:ext uri="{FF2B5EF4-FFF2-40B4-BE49-F238E27FC236}">
                <a16:creationId xmlns:a16="http://schemas.microsoft.com/office/drawing/2014/main" id="{14B6D600-F19A-BCF1-540B-1260B834E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42" y="507596"/>
            <a:ext cx="5553683" cy="3702455"/>
          </a:xfrm>
          <a:prstGeom prst="rect">
            <a:avLst/>
          </a:prstGeom>
        </p:spPr>
      </p:pic>
      <p:pic>
        <p:nvPicPr>
          <p:cNvPr id="7" name="Picture 6" descr="A holly berry with red balls&#10;&#10;AI-generated content may be incorrect.">
            <a:extLst>
              <a:ext uri="{FF2B5EF4-FFF2-40B4-BE49-F238E27FC236}">
                <a16:creationId xmlns:a16="http://schemas.microsoft.com/office/drawing/2014/main" id="{D326F6AF-2C0C-BC48-8E83-6D3A0992A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744903" y="3461925"/>
            <a:ext cx="2085147" cy="2085147"/>
          </a:xfrm>
          <a:prstGeom prst="rect">
            <a:avLst/>
          </a:prstGeom>
        </p:spPr>
      </p:pic>
      <p:pic>
        <p:nvPicPr>
          <p:cNvPr id="9" name="Picture 8" descr="A pair of gold bells with red berries&#10;&#10;AI-generated content may be incorrect.">
            <a:extLst>
              <a:ext uri="{FF2B5EF4-FFF2-40B4-BE49-F238E27FC236}">
                <a16:creationId xmlns:a16="http://schemas.microsoft.com/office/drawing/2014/main" id="{3373152D-1F5C-5F94-1D79-427A97E5F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613419" y="-194518"/>
            <a:ext cx="2504787" cy="251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7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4000">
        <p159:morph option="byObject"/>
      </p:transition>
    </mc:Choice>
    <mc:Fallback xmlns="">
      <p:transition spd="slow" advClick="0" advTm="1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CFF6DBF8-C6BA-0F5F-8806-66F6E32CF7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6602054"/>
              </p:ext>
            </p:extLst>
          </p:nvPr>
        </p:nvGraphicFramePr>
        <p:xfrm>
          <a:off x="171450" y="285750"/>
          <a:ext cx="10876085" cy="6352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24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89754-F7DD-ADAC-4860-93C986C2E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oster for a children's church activity&#10;&#10;AI-generated content may be incorrect.">
            <a:extLst>
              <a:ext uri="{FF2B5EF4-FFF2-40B4-BE49-F238E27FC236}">
                <a16:creationId xmlns:a16="http://schemas.microsoft.com/office/drawing/2014/main" id="{FE7A1FDC-F54A-A240-08E8-5323D9593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83" y="0"/>
            <a:ext cx="6225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EEFFC-2E21-3B58-246E-E79F8FF85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ED9077-9666-8B78-1DB8-33C64082640F}"/>
              </a:ext>
            </a:extLst>
          </p:cNvPr>
          <p:cNvSpPr txBox="1"/>
          <p:nvPr/>
        </p:nvSpPr>
        <p:spPr>
          <a:xfrm>
            <a:off x="1177335" y="691717"/>
            <a:ext cx="56756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All donations towards our Church Christmas Tree  or gifts of wine for mulled wine at our various events gratefully received.   </a:t>
            </a:r>
          </a:p>
          <a:p>
            <a:r>
              <a:rPr lang="en-GB" sz="3600" dirty="0"/>
              <a:t>Please speak to Colin</a:t>
            </a:r>
          </a:p>
        </p:txBody>
      </p:sp>
      <p:pic>
        <p:nvPicPr>
          <p:cNvPr id="4" name="Picture 3" descr="A christmas tree with presents&#10;&#10;AI-generated content may be incorrect.">
            <a:extLst>
              <a:ext uri="{FF2B5EF4-FFF2-40B4-BE49-F238E27FC236}">
                <a16:creationId xmlns:a16="http://schemas.microsoft.com/office/drawing/2014/main" id="{A6F94CE6-73F5-012A-6B74-1369A1A71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49498" y="323022"/>
            <a:ext cx="51435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A0071C-8E29-A858-3605-E3CCE6A13235}"/>
              </a:ext>
            </a:extLst>
          </p:cNvPr>
          <p:cNvSpPr txBox="1"/>
          <p:nvPr/>
        </p:nvSpPr>
        <p:spPr>
          <a:xfrm>
            <a:off x="6749498" y="7181022"/>
            <a:ext cx="5143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freepngimg.com/png/30416-christmas-tree-transparent-background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8" name="Picture 7" descr="Two glasses of mulled wine with orange slices and spices&#10;&#10;AI-generated content may be incorrect.">
            <a:extLst>
              <a:ext uri="{FF2B5EF4-FFF2-40B4-BE49-F238E27FC236}">
                <a16:creationId xmlns:a16="http://schemas.microsoft.com/office/drawing/2014/main" id="{E77D4631-03C7-EDF7-D926-68A6B662C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65245" y="4338869"/>
            <a:ext cx="3432387" cy="2289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2C8B0B-A763-50E4-B805-3B29C19B9088}"/>
              </a:ext>
            </a:extLst>
          </p:cNvPr>
          <p:cNvSpPr txBox="1"/>
          <p:nvPr/>
        </p:nvSpPr>
        <p:spPr>
          <a:xfrm>
            <a:off x="3317111" y="6576356"/>
            <a:ext cx="31159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s://foto.wuestenigel.com/white-rose-decor-on-glass-vase-with-tableset-flip-2019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42396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716D6-8142-B4B9-F8B6-4BBB7938C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in a room with christmas trees">
            <a:extLst>
              <a:ext uri="{FF2B5EF4-FFF2-40B4-BE49-F238E27FC236}">
                <a16:creationId xmlns:a16="http://schemas.microsoft.com/office/drawing/2014/main" id="{D046DF4E-59F1-E6C3-E728-D8E90B88B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" y="0"/>
            <a:ext cx="1203311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958014-5ED0-3448-0B60-CE92E135752C}"/>
              </a:ext>
            </a:extLst>
          </p:cNvPr>
          <p:cNvSpPr txBox="1"/>
          <p:nvPr/>
        </p:nvSpPr>
        <p:spPr>
          <a:xfrm>
            <a:off x="617365" y="308773"/>
            <a:ext cx="9295961" cy="2308324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</a:rPr>
              <a:t>Our Christmas Tree Festival is next weekend</a:t>
            </a:r>
          </a:p>
          <a:p>
            <a:r>
              <a:rPr lang="en-GB" sz="3600" dirty="0">
                <a:solidFill>
                  <a:srgbClr val="FFFF00"/>
                </a:solidFill>
              </a:rPr>
              <a:t>Please sign up to help meet and greet or serve refreshments, make a cake or donate a bottle of wine. All help gratefully received.</a:t>
            </a:r>
          </a:p>
        </p:txBody>
      </p:sp>
    </p:spTree>
    <p:extLst>
      <p:ext uri="{BB962C8B-B14F-4D97-AF65-F5344CB8AC3E}">
        <p14:creationId xmlns:p14="http://schemas.microsoft.com/office/powerpoint/2010/main" val="12640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5815143-7E3E-6E5C-C249-855524511D99}"/>
              </a:ext>
            </a:extLst>
          </p:cNvPr>
          <p:cNvSpPr txBox="1"/>
          <p:nvPr/>
        </p:nvSpPr>
        <p:spPr>
          <a:xfrm>
            <a:off x="5834376" y="200869"/>
            <a:ext cx="5716657" cy="94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Knead next meets on 13th December from 10am to 12 noon in Rayne Church</a:t>
            </a:r>
          </a:p>
          <a:p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are making a Chelsea Bun Christmas Tree</a:t>
            </a:r>
          </a:p>
          <a:p>
            <a:r>
              <a:rPr lang="en-GB" sz="4800" dirty="0"/>
              <a:t>All welcome</a:t>
            </a:r>
          </a:p>
          <a:p>
            <a:r>
              <a:rPr lang="en-GB" sz="4800" dirty="0"/>
              <a:t>£ 4 (Under 16s free)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We will be  making </a:t>
            </a:r>
            <a:r>
              <a:rPr lang="en-GB" dirty="0" err="1"/>
              <a:t>foccacia</a:t>
            </a:r>
            <a:endParaRPr lang="en-GB" dirty="0"/>
          </a:p>
        </p:txBody>
      </p:sp>
      <p:pic>
        <p:nvPicPr>
          <p:cNvPr id="5" name="Picture 4" descr="A pastry on a white surface">
            <a:extLst>
              <a:ext uri="{FF2B5EF4-FFF2-40B4-BE49-F238E27FC236}">
                <a16:creationId xmlns:a16="http://schemas.microsoft.com/office/drawing/2014/main" id="{B373DA9A-E2CC-487C-0BDC-618E16767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r="14081"/>
          <a:stretch>
            <a:fillRect/>
          </a:stretch>
        </p:blipFill>
        <p:spPr>
          <a:xfrm>
            <a:off x="179953" y="1154545"/>
            <a:ext cx="5302177" cy="47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49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979E7-2B26-D40E-3DF5-9955BB3AF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A32465-924F-1D56-E748-4A3FEFC4E1DA}"/>
              </a:ext>
            </a:extLst>
          </p:cNvPr>
          <p:cNvSpPr txBox="1"/>
          <p:nvPr/>
        </p:nvSpPr>
        <p:spPr>
          <a:xfrm>
            <a:off x="452231" y="6328989"/>
            <a:ext cx="54814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1256D-2EAC-C27C-1D3A-F8BB4FB2F01E}"/>
              </a:ext>
            </a:extLst>
          </p:cNvPr>
          <p:cNvSpPr txBox="1"/>
          <p:nvPr/>
        </p:nvSpPr>
        <p:spPr>
          <a:xfrm>
            <a:off x="3881230" y="165700"/>
            <a:ext cx="7239209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i="1" dirty="0">
                <a:solidFill>
                  <a:srgbClr val="FFFF00"/>
                </a:solidFill>
              </a:rPr>
              <a:t>POSADA</a:t>
            </a:r>
          </a:p>
          <a:p>
            <a:r>
              <a:rPr lang="en-GB" sz="4800" b="1" i="1" dirty="0">
                <a:solidFill>
                  <a:srgbClr val="FFFF00"/>
                </a:solidFill>
              </a:rPr>
              <a:t>Joseph and Mary will be knocking on your door soon</a:t>
            </a:r>
          </a:p>
          <a:p>
            <a:endParaRPr lang="en-GB" sz="3200" dirty="0"/>
          </a:p>
          <a:p>
            <a:r>
              <a:rPr lang="en-GB" sz="3600" dirty="0"/>
              <a:t>We will send the woollen figures of the holy couple around the village seeking for hospitality again this year.  </a:t>
            </a:r>
          </a:p>
          <a:p>
            <a:r>
              <a:rPr lang="en-GB" sz="3600" dirty="0"/>
              <a:t>Will you receive them in your homes?</a:t>
            </a:r>
          </a:p>
          <a:p>
            <a:r>
              <a:rPr lang="en-GB" sz="3600" dirty="0"/>
              <a:t>Please speak to Michele Harris if you want to give shelter.</a:t>
            </a:r>
          </a:p>
          <a:p>
            <a:r>
              <a:rPr lang="en-GB" sz="3600" dirty="0"/>
              <a:t> 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 descr="A group of knitted nativity figures&#10;&#10;AI-generated content may be incorrect.">
            <a:extLst>
              <a:ext uri="{FF2B5EF4-FFF2-40B4-BE49-F238E27FC236}">
                <a16:creationId xmlns:a16="http://schemas.microsoft.com/office/drawing/2014/main" id="{B4C0A5AF-10FA-D86E-059B-4BD8FE4A6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3" r="42827"/>
          <a:stretch>
            <a:fillRect/>
          </a:stretch>
        </p:blipFill>
        <p:spPr>
          <a:xfrm>
            <a:off x="711078" y="1828801"/>
            <a:ext cx="2918588" cy="338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22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86401</TotalTime>
  <Words>364</Words>
  <Application>Microsoft Office PowerPoint</Application>
  <PresentationFormat>Widescreen</PresentationFormat>
  <Paragraphs>70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Tw Cen MT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 &amp; Kate Kukiewicz</dc:creator>
  <cp:lastModifiedBy>Administrator The Three Churches</cp:lastModifiedBy>
  <cp:revision>425</cp:revision>
  <dcterms:created xsi:type="dcterms:W3CDTF">2023-10-11T19:17:48Z</dcterms:created>
  <dcterms:modified xsi:type="dcterms:W3CDTF">2025-12-02T11:53:21Z</dcterms:modified>
</cp:coreProperties>
</file>